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9"/>
  </p:notesMasterIdLst>
  <p:sldIdLst>
    <p:sldId id="256" r:id="rId2"/>
    <p:sldId id="260" r:id="rId3"/>
    <p:sldId id="258" r:id="rId4"/>
    <p:sldId id="309" r:id="rId5"/>
    <p:sldId id="259" r:id="rId6"/>
    <p:sldId id="313" r:id="rId7"/>
    <p:sldId id="314" r:id="rId8"/>
    <p:sldId id="315" r:id="rId9"/>
    <p:sldId id="262" r:id="rId10"/>
    <p:sldId id="312" r:id="rId11"/>
    <p:sldId id="322" r:id="rId12"/>
    <p:sldId id="316" r:id="rId13"/>
    <p:sldId id="318" r:id="rId14"/>
    <p:sldId id="317" r:id="rId15"/>
    <p:sldId id="319" r:id="rId16"/>
    <p:sldId id="320" r:id="rId17"/>
    <p:sldId id="321" r:id="rId18"/>
  </p:sldIdLst>
  <p:sldSz cx="9144000" cy="5143500" type="screen16x9"/>
  <p:notesSz cx="6858000" cy="9144000"/>
  <p:embeddedFontLst>
    <p:embeddedFont>
      <p:font typeface="Pacifico" panose="020B0604020202020204" charset="0"/>
      <p:regular r:id="rId20"/>
    </p:embeddedFont>
    <p:embeddedFont>
      <p:font typeface="MV Boli" panose="02000500030200090000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Ink Free" panose="020B060402020202020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Papyrus" panose="03070502060502030205" pitchFamily="66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91BAF-5BCD-4D1A-A12D-CCC43E301B5B}">
  <a:tblStyle styleId="{88B91BAF-5BCD-4D1A-A12D-CCC43E301B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63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81364c40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81364c40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201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788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645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1635750" y="3139363"/>
            <a:ext cx="5872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>
            <a:off x="2003675" y="1501338"/>
            <a:ext cx="5136600" cy="17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8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53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806600" y="1467250"/>
            <a:ext cx="5530800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2294125" y="3008875"/>
            <a:ext cx="45558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6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49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170212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170212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3774900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3774900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584767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584767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1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092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19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1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04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78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63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082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ctrTitle"/>
          </p:nvPr>
        </p:nvSpPr>
        <p:spPr>
          <a:xfrm>
            <a:off x="755576" y="1635646"/>
            <a:ext cx="8000250" cy="14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Present simple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/>
                </a:solidFill>
              </a:rPr>
              <a:t>(HE/SHE/IT)</a:t>
            </a:r>
            <a:endParaRPr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726224" y="438312"/>
            <a:ext cx="63918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Negative</a:t>
            </a:r>
            <a:r>
              <a:rPr lang="es-CO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sentence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structure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1"/>
          </p:nvPr>
        </p:nvSpPr>
        <p:spPr>
          <a:xfrm>
            <a:off x="674109" y="244543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Subject</a:t>
            </a:r>
            <a:endParaRPr dirty="0"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2588944" y="245582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dirty="0" smtClean="0"/>
              <a:t>D</a:t>
            </a:r>
            <a:r>
              <a:rPr lang="en" dirty="0" smtClean="0"/>
              <a:t>oesn’t</a:t>
            </a:r>
            <a:endParaRPr dirty="0"/>
          </a:p>
        </p:txBody>
      </p:sp>
      <p:sp>
        <p:nvSpPr>
          <p:cNvPr id="16" name="Google Shape;188;p38"/>
          <p:cNvSpPr txBox="1">
            <a:spLocks noGrp="1"/>
          </p:cNvSpPr>
          <p:nvPr>
            <p:ph type="subTitle" idx="3"/>
          </p:nvPr>
        </p:nvSpPr>
        <p:spPr>
          <a:xfrm>
            <a:off x="6729939" y="248985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complement</a:t>
            </a:r>
            <a:endParaRPr dirty="0"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4"/>
          </p:nvPr>
        </p:nvSpPr>
        <p:spPr>
          <a:xfrm>
            <a:off x="4644238" y="2454305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verb</a:t>
            </a:r>
            <a:endParaRPr dirty="0"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83" y="1493709"/>
            <a:ext cx="1012465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4" y="1526206"/>
            <a:ext cx="946589" cy="9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792" y="1465353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291189" y="17320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1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26004" y="17627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2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081298" y="17320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3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300379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 smtClean="0">
                <a:latin typeface="Comic Sans MS" pitchFamily="66" charset="0"/>
              </a:rPr>
              <a:t>She</a:t>
            </a:r>
            <a:r>
              <a:rPr lang="es-CO" sz="1600" dirty="0" smtClean="0">
                <a:latin typeface="Comic Sans MS" pitchFamily="66" charset="0"/>
              </a:rPr>
              <a:t>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</a:t>
            </a:r>
            <a:r>
              <a:rPr lang="es-CO" sz="1600" dirty="0" err="1" smtClean="0">
                <a:latin typeface="Comic Sans MS" pitchFamily="66" charset="0"/>
              </a:rPr>
              <a:t>watch</a:t>
            </a:r>
            <a:r>
              <a:rPr lang="es-CO" sz="1600" dirty="0" smtClean="0">
                <a:latin typeface="Comic Sans MS" pitchFamily="66" charset="0"/>
              </a:rPr>
              <a:t>                                   Tv</a:t>
            </a: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smtClean="0">
                <a:latin typeface="Comic Sans MS" pitchFamily="66" charset="0"/>
              </a:rPr>
              <a:t>He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  </a:t>
            </a:r>
            <a:r>
              <a:rPr lang="es-CO" sz="1600" dirty="0" err="1" smtClean="0">
                <a:latin typeface="Comic Sans MS" pitchFamily="66" charset="0"/>
              </a:rPr>
              <a:t>go</a:t>
            </a:r>
            <a:r>
              <a:rPr lang="es-CO" sz="1600" dirty="0" smtClean="0">
                <a:latin typeface="Comic Sans MS" pitchFamily="66" charset="0"/>
              </a:rPr>
              <a:t>                              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park</a:t>
            </a:r>
            <a:endParaRPr lang="es-CO" sz="1600" dirty="0" smtClean="0">
              <a:latin typeface="Comic Sans MS" pitchFamily="66" charset="0"/>
            </a:endParaRP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err="1" smtClean="0">
                <a:latin typeface="Comic Sans MS" pitchFamily="66" charset="0"/>
              </a:rPr>
              <a:t>It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doesn’t</a:t>
            </a:r>
            <a:r>
              <a:rPr lang="es-CO" sz="1600" dirty="0" smtClean="0">
                <a:latin typeface="Comic Sans MS" pitchFamily="66" charset="0"/>
              </a:rPr>
              <a:t>                </a:t>
            </a:r>
            <a:r>
              <a:rPr lang="es-CO" sz="1600" dirty="0" err="1" smtClean="0">
                <a:latin typeface="Comic Sans MS" pitchFamily="66" charset="0"/>
              </a:rPr>
              <a:t>drink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milk</a:t>
            </a:r>
            <a:endParaRPr lang="es-CO" sz="1600" dirty="0">
              <a:latin typeface="Comic Sans MS" pitchFamily="66" charset="0"/>
            </a:endParaRPr>
          </a:p>
        </p:txBody>
      </p:sp>
      <p:pic>
        <p:nvPicPr>
          <p:cNvPr id="14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0807" y="1524336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7347019" y="17664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4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750" y="1625188"/>
            <a:ext cx="6856500" cy="2170698"/>
          </a:xfrm>
        </p:spPr>
        <p:txBody>
          <a:bodyPr/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LET´S PRACTICE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04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478"/>
            <a:ext cx="5472608" cy="48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587623" y="8012707"/>
            <a:ext cx="1594200" cy="3969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3116" t="31934" r="26361" b="46138"/>
          <a:stretch/>
        </p:blipFill>
        <p:spPr>
          <a:xfrm>
            <a:off x="1547664" y="920982"/>
            <a:ext cx="6295268" cy="153614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75723" y="3507854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play tennis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3474593"/>
            <a:ext cx="1620837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play football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15616" y="3507854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ice hockey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91680" y="2174309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50125" y="2118463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88281" y="2118463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3116" t="53862" r="27130" b="21469"/>
          <a:stretch/>
        </p:blipFill>
        <p:spPr>
          <a:xfrm>
            <a:off x="611560" y="987574"/>
            <a:ext cx="7316292" cy="230425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560" y="3579862"/>
            <a:ext cx="1620837" cy="36671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guitar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1559" y="4234606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piano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59832" y="3651870"/>
            <a:ext cx="1620837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computer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games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40152" y="2833786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She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19872" y="2836835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8469" y="2797782"/>
            <a:ext cx="669195" cy="35003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86" t="19282" r="25920" b="56615"/>
          <a:stretch/>
        </p:blipFill>
        <p:spPr>
          <a:xfrm>
            <a:off x="297795" y="411510"/>
            <a:ext cx="8846205" cy="232795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576" y="2211710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79912" y="2245165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4248" y="2203601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We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3003798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play the violin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7795" y="3636436"/>
            <a:ext cx="1620838" cy="366712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collect stamps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4173033"/>
            <a:ext cx="1620838" cy="368300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go skiing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86" t="41778" r="25920" b="30905"/>
          <a:stretch/>
        </p:blipFill>
        <p:spPr>
          <a:xfrm>
            <a:off x="467544" y="483518"/>
            <a:ext cx="7243158" cy="25922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576" y="2427734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He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69043" y="2427734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They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6136" y="2377945"/>
            <a:ext cx="720080" cy="425376"/>
          </a:xfrm>
          <a:prstGeom prst="rect">
            <a:avLst/>
          </a:prstGeom>
          <a:noFill/>
          <a:ln w="609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C" altLang="es-EC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C" altLang="es-EC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es-EC" altLang="es-EC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s-EC" altLang="es-EC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97314" y="987574"/>
            <a:ext cx="439248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In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the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simple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present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for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b="1" u="sng" dirty="0" smtClean="0">
                <a:solidFill>
                  <a:schemeClr val="tx1"/>
                </a:solidFill>
                <a:latin typeface="Ink Free" pitchFamily="66" charset="0"/>
              </a:rPr>
              <a:t>he/</a:t>
            </a:r>
            <a:r>
              <a:rPr lang="es-CO" sz="3600" b="1" u="sng" dirty="0" err="1" smtClean="0">
                <a:solidFill>
                  <a:schemeClr val="tx1"/>
                </a:solidFill>
                <a:latin typeface="Ink Free" pitchFamily="66" charset="0"/>
              </a:rPr>
              <a:t>she</a:t>
            </a:r>
            <a:r>
              <a:rPr lang="es-CO" sz="3600" b="1" u="sng" dirty="0" smtClean="0">
                <a:solidFill>
                  <a:schemeClr val="tx1"/>
                </a:solidFill>
                <a:latin typeface="Ink Free" pitchFamily="66" charset="0"/>
              </a:rPr>
              <a:t>/</a:t>
            </a:r>
            <a:r>
              <a:rPr lang="es-CO" sz="3600" b="1" u="sng" dirty="0" err="1" smtClean="0">
                <a:solidFill>
                  <a:schemeClr val="tx1"/>
                </a:solidFill>
                <a:latin typeface="Ink Free" pitchFamily="66" charset="0"/>
              </a:rPr>
              <a:t>it</a:t>
            </a:r>
            <a:r>
              <a:rPr lang="es-CO" sz="3600" b="1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we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need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to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add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«s»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or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«es»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to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the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 </a:t>
            </a:r>
            <a:r>
              <a:rPr lang="es-CO" sz="3600" dirty="0" err="1" smtClean="0">
                <a:solidFill>
                  <a:schemeClr val="tx1"/>
                </a:solidFill>
                <a:latin typeface="Ink Free" pitchFamily="66" charset="0"/>
              </a:rPr>
              <a:t>verb</a:t>
            </a:r>
            <a:r>
              <a:rPr lang="es-CO" sz="3600" dirty="0" smtClean="0">
                <a:solidFill>
                  <a:schemeClr val="tx1"/>
                </a:solidFill>
                <a:latin typeface="Ink Free" pitchFamily="66" charset="0"/>
              </a:rPr>
              <a:t>.</a:t>
            </a:r>
            <a:endParaRPr lang="es-CO" sz="3600" dirty="0">
              <a:solidFill>
                <a:schemeClr val="tx1"/>
              </a:solidFill>
              <a:latin typeface="Ink Free" pitchFamily="66" charset="0"/>
            </a:endParaRPr>
          </a:p>
        </p:txBody>
      </p:sp>
      <p:sp>
        <p:nvSpPr>
          <p:cNvPr id="5" name="4 Flecha derecha">
            <a:hlinkClick r:id="" action="ppaction://hlinkshowjump?jump=nextslide"/>
          </p:cNvPr>
          <p:cNvSpPr/>
          <p:nvPr/>
        </p:nvSpPr>
        <p:spPr>
          <a:xfrm>
            <a:off x="3733298" y="3821061"/>
            <a:ext cx="295232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Let’s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see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rules </a:t>
            </a:r>
            <a:endParaRPr lang="es-CO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419622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1835696" y="483518"/>
            <a:ext cx="5573892" cy="69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73799" y="1635646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General rule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 idx="7"/>
          </p:nvPr>
        </p:nvSpPr>
        <p:spPr>
          <a:xfrm>
            <a:off x="549634" y="1491630"/>
            <a:ext cx="782006" cy="936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01</a:t>
            </a:r>
            <a:endParaRPr sz="3600" dirty="0"/>
          </a:p>
        </p:txBody>
      </p:sp>
      <p:sp>
        <p:nvSpPr>
          <p:cNvPr id="12" name="11 Pentágono"/>
          <p:cNvSpPr/>
          <p:nvPr/>
        </p:nvSpPr>
        <p:spPr>
          <a:xfrm>
            <a:off x="1331640" y="2437469"/>
            <a:ext cx="3744416" cy="129614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add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«s» at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end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2000" dirty="0" err="1" smtClean="0">
                <a:solidFill>
                  <a:schemeClr val="tx1"/>
                </a:solidFill>
                <a:latin typeface="Comic Sans MS" pitchFamily="66" charset="0"/>
              </a:rPr>
              <a:t>verb</a:t>
            </a:r>
            <a:r>
              <a:rPr lang="es-CO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CO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Redondear rectángulo de esquina sencilla"/>
          <p:cNvSpPr/>
          <p:nvPr/>
        </p:nvSpPr>
        <p:spPr>
          <a:xfrm>
            <a:off x="5201328" y="2210423"/>
            <a:ext cx="3240360" cy="1728192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dirty="0" smtClean="0">
                <a:solidFill>
                  <a:schemeClr val="tx1"/>
                </a:solidFill>
              </a:rPr>
              <a:t>He   </a:t>
            </a:r>
            <a:r>
              <a:rPr lang="es-CO" sz="3200" dirty="0" err="1" smtClean="0">
                <a:solidFill>
                  <a:schemeClr val="tx1"/>
                </a:solidFill>
              </a:rPr>
              <a:t>work</a:t>
            </a:r>
            <a:r>
              <a:rPr lang="es-CO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3200" dirty="0" err="1" smtClean="0">
                <a:solidFill>
                  <a:schemeClr val="tx1"/>
                </a:solidFill>
              </a:rPr>
              <a:t>She</a:t>
            </a:r>
            <a:r>
              <a:rPr lang="es-CO" sz="3200" dirty="0" smtClean="0">
                <a:solidFill>
                  <a:schemeClr val="tx1"/>
                </a:solidFill>
              </a:rPr>
              <a:t>  </a:t>
            </a:r>
            <a:r>
              <a:rPr lang="es-CO" sz="3200" dirty="0" err="1" smtClean="0">
                <a:solidFill>
                  <a:schemeClr val="tx1"/>
                </a:solidFill>
              </a:rPr>
              <a:t>begin</a:t>
            </a:r>
            <a:r>
              <a:rPr lang="es-CO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3200" dirty="0" err="1" smtClean="0">
                <a:solidFill>
                  <a:schemeClr val="tx1"/>
                </a:solidFill>
              </a:rPr>
              <a:t>It</a:t>
            </a:r>
            <a:r>
              <a:rPr lang="es-CO" sz="3200" dirty="0" smtClean="0">
                <a:solidFill>
                  <a:schemeClr val="tx1"/>
                </a:solidFill>
              </a:rPr>
              <a:t>       </a:t>
            </a:r>
            <a:r>
              <a:rPr lang="es-CO" sz="3200" dirty="0" err="1" smtClean="0">
                <a:solidFill>
                  <a:schemeClr val="tx1"/>
                </a:solidFill>
              </a:rPr>
              <a:t>run</a:t>
            </a:r>
            <a:r>
              <a:rPr lang="es-CO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build="p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1310980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1835696" y="483518"/>
            <a:ext cx="5573892" cy="69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28012" y="149163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Second</a:t>
            </a:r>
            <a:r>
              <a:rPr lang="es-CO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rule</a:t>
            </a:r>
            <a:endParaRPr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 idx="7"/>
          </p:nvPr>
        </p:nvSpPr>
        <p:spPr>
          <a:xfrm>
            <a:off x="485652" y="1310980"/>
            <a:ext cx="782006" cy="936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02</a:t>
            </a:r>
            <a:endParaRPr sz="36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467544" y="2355726"/>
            <a:ext cx="453650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add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«es» at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end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verb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When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verbs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finish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Comic Sans MS" pitchFamily="66" charset="0"/>
              </a:rPr>
              <a:t>by</a:t>
            </a:r>
            <a:r>
              <a:rPr lang="es-CO" sz="1800" dirty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–ch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s-CO" sz="1800" b="1" dirty="0" err="1">
                <a:solidFill>
                  <a:schemeClr val="tx1"/>
                </a:solidFill>
                <a:latin typeface="Comic Sans MS" pitchFamily="66" charset="0"/>
              </a:rPr>
              <a:t>ss</a:t>
            </a: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marL="457200" indent="-457200" algn="ctr">
              <a:buAutoNum type="arabicPeriod"/>
            </a:pPr>
            <a:r>
              <a:rPr lang="es-CO" sz="1800" b="1" dirty="0" err="1">
                <a:solidFill>
                  <a:schemeClr val="tx1"/>
                </a:solidFill>
                <a:latin typeface="Comic Sans MS" pitchFamily="66" charset="0"/>
              </a:rPr>
              <a:t>Sh</a:t>
            </a:r>
            <a:endParaRPr lang="es-CO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-o</a:t>
            </a:r>
          </a:p>
          <a:p>
            <a:pPr marL="457200" indent="-457200" algn="ctr">
              <a:buAutoNum type="arabicPeriod"/>
            </a:pPr>
            <a:r>
              <a:rPr lang="es-CO" sz="1800" b="1" dirty="0">
                <a:solidFill>
                  <a:schemeClr val="tx1"/>
                </a:solidFill>
                <a:latin typeface="Comic Sans MS" pitchFamily="66" charset="0"/>
              </a:rPr>
              <a:t>-x</a:t>
            </a: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5220072" y="1707654"/>
            <a:ext cx="3600400" cy="2896901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200" dirty="0" smtClean="0"/>
              <a:t>He    </a:t>
            </a:r>
            <a:r>
              <a:rPr lang="es-CO" sz="3200" dirty="0" err="1" smtClean="0"/>
              <a:t>go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She</a:t>
            </a:r>
            <a:r>
              <a:rPr lang="es-CO" sz="3200" dirty="0" smtClean="0"/>
              <a:t>  </a:t>
            </a:r>
            <a:r>
              <a:rPr lang="es-CO" sz="3200" dirty="0" err="1" smtClean="0"/>
              <a:t>wash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It</a:t>
            </a:r>
            <a:r>
              <a:rPr lang="es-CO" sz="3200" dirty="0" smtClean="0"/>
              <a:t>       </a:t>
            </a:r>
            <a:r>
              <a:rPr lang="es-CO" sz="3200" dirty="0" err="1" smtClean="0"/>
              <a:t>watch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b="1" dirty="0" smtClean="0">
              <a:solidFill>
                <a:srgbClr val="FF0000"/>
              </a:solidFill>
            </a:endParaRPr>
          </a:p>
          <a:p>
            <a:endParaRPr lang="es-CO" sz="3200" b="1" dirty="0"/>
          </a:p>
          <a:p>
            <a:r>
              <a:rPr lang="es-CO" sz="3200" dirty="0" smtClean="0"/>
              <a:t>He    </a:t>
            </a:r>
            <a:r>
              <a:rPr lang="es-CO" sz="3200" dirty="0" err="1" smtClean="0"/>
              <a:t>fix</a:t>
            </a:r>
            <a:r>
              <a:rPr lang="es-CO" sz="3200" b="1" dirty="0" err="1" smtClean="0">
                <a:solidFill>
                  <a:srgbClr val="FF0000"/>
                </a:solidFill>
              </a:rPr>
              <a:t>es</a:t>
            </a:r>
            <a:endParaRPr lang="es-CO" sz="3200" b="1" dirty="0" smtClean="0">
              <a:solidFill>
                <a:srgbClr val="FF0000"/>
              </a:solidFill>
            </a:endParaRPr>
          </a:p>
          <a:p>
            <a:r>
              <a:rPr lang="es-CO" sz="3200" dirty="0" err="1" smtClean="0"/>
              <a:t>She</a:t>
            </a:r>
            <a:r>
              <a:rPr lang="es-CO" sz="3200" dirty="0" smtClean="0"/>
              <a:t>   </a:t>
            </a:r>
            <a:r>
              <a:rPr lang="es-CO" sz="3200" dirty="0" err="1" smtClean="0"/>
              <a:t>guess</a:t>
            </a:r>
            <a:r>
              <a:rPr lang="es-CO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4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build="p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34"/>
          <p:cNvSpPr txBox="1">
            <a:spLocks noGrp="1"/>
          </p:cNvSpPr>
          <p:nvPr>
            <p:ph type="title"/>
          </p:nvPr>
        </p:nvSpPr>
        <p:spPr>
          <a:xfrm>
            <a:off x="2627784" y="6993"/>
            <a:ext cx="3960440" cy="699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Spelling</a:t>
            </a:r>
            <a:r>
              <a:rPr lang="es-CO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 rules</a:t>
            </a:r>
            <a:endParaRPr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nk Free" pitchFamily="66" charset="0"/>
            </a:endParaRPr>
          </a:p>
        </p:txBody>
      </p:sp>
      <p:sp>
        <p:nvSpPr>
          <p:cNvPr id="9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528012" y="149163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Third</a:t>
            </a:r>
            <a:r>
              <a:rPr lang="es-CO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rule</a:t>
            </a:r>
            <a:endParaRPr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Google Shape;152;p34"/>
          <p:cNvSpPr txBox="1">
            <a:spLocks noGrp="1"/>
          </p:cNvSpPr>
          <p:nvPr>
            <p:ph type="title" idx="4294967295"/>
          </p:nvPr>
        </p:nvSpPr>
        <p:spPr>
          <a:xfrm>
            <a:off x="0" y="1347788"/>
            <a:ext cx="781050" cy="936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tx2">
                    <a:lumMod val="75000"/>
                  </a:schemeClr>
                </a:solidFill>
              </a:rPr>
              <a:t>03</a:t>
            </a:r>
            <a:endParaRPr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Google Shape;1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89" y="1344969"/>
            <a:ext cx="1250271" cy="10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895856" y="2128486"/>
            <a:ext cx="462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 smtClean="0">
                <a:latin typeface="Comic Sans MS" pitchFamily="66" charset="0"/>
              </a:rPr>
              <a:t>When</a:t>
            </a:r>
            <a:r>
              <a:rPr lang="es-CO" sz="1600" dirty="0" smtClean="0">
                <a:latin typeface="Comic Sans MS" pitchFamily="66" charset="0"/>
              </a:rPr>
              <a:t> a </a:t>
            </a:r>
            <a:r>
              <a:rPr lang="es-CO" sz="1600" dirty="0" err="1" smtClean="0">
                <a:latin typeface="Comic Sans MS" pitchFamily="66" charset="0"/>
              </a:rPr>
              <a:t>verb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finishes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by</a:t>
            </a:r>
            <a:r>
              <a:rPr lang="es-CO" sz="1600" dirty="0" smtClean="0">
                <a:latin typeface="Comic Sans MS" pitchFamily="66" charset="0"/>
              </a:rPr>
              <a:t> a </a:t>
            </a:r>
            <a:r>
              <a:rPr lang="es-CO" sz="1600" dirty="0" err="1" smtClean="0">
                <a:latin typeface="Comic Sans MS" pitchFamily="66" charset="0"/>
              </a:rPr>
              <a:t>consonant</a:t>
            </a:r>
            <a:r>
              <a:rPr lang="es-CO" sz="1600" dirty="0" smtClean="0">
                <a:latin typeface="Comic Sans MS" pitchFamily="66" charset="0"/>
              </a:rPr>
              <a:t> and «y» </a:t>
            </a:r>
            <a:r>
              <a:rPr lang="es-CO" sz="1600" dirty="0" err="1" smtClean="0">
                <a:latin typeface="Comic Sans MS" pitchFamily="66" charset="0"/>
              </a:rPr>
              <a:t>you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have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change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«y» </a:t>
            </a:r>
            <a:r>
              <a:rPr lang="es-CO" sz="1600" dirty="0" err="1" smtClean="0">
                <a:latin typeface="Comic Sans MS" pitchFamily="66" charset="0"/>
              </a:rPr>
              <a:t>into</a:t>
            </a:r>
            <a:r>
              <a:rPr lang="es-CO" sz="1600" dirty="0" smtClean="0">
                <a:latin typeface="Comic Sans MS" pitchFamily="66" charset="0"/>
              </a:rPr>
              <a:t> «i» </a:t>
            </a:r>
            <a:r>
              <a:rPr lang="es-CO" sz="1600" dirty="0" err="1" smtClean="0">
                <a:latin typeface="Comic Sans MS" pitchFamily="66" charset="0"/>
              </a:rPr>
              <a:t>then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you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have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add</a:t>
            </a:r>
            <a:r>
              <a:rPr lang="es-CO" sz="1600" dirty="0" smtClean="0">
                <a:latin typeface="Comic Sans MS" pitchFamily="66" charset="0"/>
              </a:rPr>
              <a:t> «es» --- «</a:t>
            </a:r>
            <a:r>
              <a:rPr lang="es-CO" sz="1600" dirty="0" err="1" smtClean="0">
                <a:latin typeface="Comic Sans MS" pitchFamily="66" charset="0"/>
              </a:rPr>
              <a:t>ies</a:t>
            </a:r>
            <a:r>
              <a:rPr lang="es-CO" sz="1600" dirty="0" smtClean="0">
                <a:latin typeface="Comic Sans MS" pitchFamily="66" charset="0"/>
              </a:rPr>
              <a:t>»</a:t>
            </a:r>
            <a:endParaRPr lang="es-CO" sz="16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299392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 smtClean="0">
                <a:latin typeface="Comic Sans MS" pitchFamily="66" charset="0"/>
              </a:rPr>
              <a:t>EXAMPLES: </a:t>
            </a:r>
          </a:p>
          <a:p>
            <a:pPr algn="ctr"/>
            <a:r>
              <a:rPr lang="es-CO" sz="1800" dirty="0" smtClean="0">
                <a:latin typeface="Comic Sans MS" pitchFamily="66" charset="0"/>
              </a:rPr>
              <a:t>He (</a:t>
            </a:r>
            <a:r>
              <a:rPr lang="es-CO" sz="1800" dirty="0" err="1" smtClean="0">
                <a:latin typeface="Comic Sans MS" pitchFamily="66" charset="0"/>
              </a:rPr>
              <a:t>stu</a:t>
            </a:r>
            <a:r>
              <a:rPr lang="es-CO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dy</a:t>
            </a:r>
            <a:r>
              <a:rPr lang="es-CO" sz="1800" dirty="0" smtClean="0">
                <a:latin typeface="Comic Sans MS" pitchFamily="66" charset="0"/>
              </a:rPr>
              <a:t>) ------ He </a:t>
            </a:r>
            <a:r>
              <a:rPr lang="es-CO" sz="1800" dirty="0" err="1" smtClean="0">
                <a:latin typeface="Comic Sans MS" pitchFamily="66" charset="0"/>
              </a:rPr>
              <a:t>stud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car</a:t>
            </a:r>
            <a:r>
              <a:rPr lang="es-CO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ry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)-------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She</a:t>
            </a:r>
            <a:r>
              <a:rPr lang="es-CO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latin typeface="Comic Sans MS" pitchFamily="66" charset="0"/>
              </a:rPr>
              <a:t>carr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</a:t>
            </a:r>
            <a:r>
              <a:rPr lang="es-CO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------------- 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CO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</a:t>
            </a:r>
            <a:r>
              <a:rPr lang="es-CO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ies</a:t>
            </a:r>
            <a:endParaRPr lang="es-CO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9582"/>
            <a:ext cx="5950333" cy="2691793"/>
          </a:xfrm>
        </p:spPr>
        <p:txBody>
          <a:bodyPr/>
          <a:lstStyle/>
          <a:p>
            <a:pPr algn="l"/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Affirmative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I 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basquetball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He/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/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FF3399"/>
                </a:solidFill>
                <a:latin typeface="Comic Sans MS" pitchFamily="66" charset="0"/>
              </a:rPr>
              <a:t>  </a:t>
            </a:r>
            <a:r>
              <a:rPr lang="es-ES_tradnl" sz="2400" b="1" dirty="0" err="1" smtClean="0">
                <a:solidFill>
                  <a:srgbClr val="FF3399"/>
                </a:solidFill>
                <a:latin typeface="Comic Sans MS" pitchFamily="66" charset="0"/>
              </a:rPr>
              <a:t>watches</a:t>
            </a:r>
            <a:r>
              <a:rPr lang="es-ES_tradnl" sz="2400" b="1" dirty="0" smtClean="0">
                <a:solidFill>
                  <a:srgbClr val="FF3399"/>
                </a:solidFill>
                <a:latin typeface="Comic Sans MS" pitchFamily="66" charset="0"/>
              </a:rPr>
              <a:t> tv.</a:t>
            </a:r>
            <a:endParaRPr lang="es-ES_tradnl" sz="2400" b="1" dirty="0">
              <a:solidFill>
                <a:srgbClr val="FF3399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listen 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to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 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 dance.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sz="2400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sz="2400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sz="2400" dirty="0" err="1" smtClean="0">
                <a:solidFill>
                  <a:srgbClr val="00B0F0"/>
                </a:solidFill>
                <a:latin typeface="Comic Sans MS" pitchFamily="66" charset="0"/>
              </a:rPr>
              <a:t>sleep</a:t>
            </a:r>
            <a:r>
              <a:rPr lang="es-ES_tradnl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_tradnl" sz="2400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86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771550"/>
            <a:ext cx="5806317" cy="2979825"/>
          </a:xfrm>
        </p:spPr>
        <p:txBody>
          <a:bodyPr/>
          <a:lstStyle/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NEGATIVE 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I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basquetball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You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He/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/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  <a:latin typeface="Comic Sans MS" pitchFamily="66" charset="0"/>
              </a:rPr>
              <a:t>doesn´t</a:t>
            </a:r>
            <a:r>
              <a:rPr lang="es-ES_tradnl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_tradnl" b="1" dirty="0" smtClean="0">
                <a:solidFill>
                  <a:srgbClr val="FF3399"/>
                </a:solidFill>
                <a:latin typeface="Comic Sans MS" pitchFamily="66" charset="0"/>
              </a:rPr>
              <a:t>  </a:t>
            </a:r>
            <a:r>
              <a:rPr lang="es-ES_tradnl" b="1" dirty="0" err="1" smtClean="0">
                <a:solidFill>
                  <a:srgbClr val="00B0F0"/>
                </a:solidFill>
                <a:latin typeface="Comic Sans MS" pitchFamily="66" charset="0"/>
              </a:rPr>
              <a:t>watch</a:t>
            </a:r>
            <a:r>
              <a:rPr lang="es-ES_tradnl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b="1" dirty="0">
                <a:solidFill>
                  <a:srgbClr val="00B0F0"/>
                </a:solidFill>
                <a:latin typeface="Comic Sans MS" pitchFamily="66" charset="0"/>
              </a:rPr>
              <a:t>tv.</a:t>
            </a:r>
          </a:p>
          <a:p>
            <a:pPr algn="l"/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	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listen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to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 </a:t>
            </a: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You	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 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dance.</a:t>
            </a:r>
          </a:p>
          <a:p>
            <a:pPr algn="l"/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don´t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sleep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04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627534"/>
            <a:ext cx="5374269" cy="3123841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Interrogative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Do 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	I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dance?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		you 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wacth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tv.?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 err="1">
                <a:solidFill>
                  <a:srgbClr val="FF3399"/>
                </a:solidFill>
                <a:latin typeface="Comic Sans MS" pitchFamily="66" charset="0"/>
              </a:rPr>
              <a:t>Does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she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, he, 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it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listen to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music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we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play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tennis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you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clean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the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house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pPr algn="l"/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Do 	</a:t>
            </a:r>
            <a:r>
              <a:rPr lang="es-ES_tradnl" dirty="0" err="1">
                <a:solidFill>
                  <a:srgbClr val="00B0F0"/>
                </a:solidFill>
                <a:latin typeface="Comic Sans MS" pitchFamily="66" charset="0"/>
              </a:rPr>
              <a:t>they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wash</a:t>
            </a:r>
            <a:r>
              <a:rPr lang="es-ES_tradnl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the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rgbClr val="00B0F0"/>
                </a:solidFill>
                <a:latin typeface="Comic Sans MS" pitchFamily="66" charset="0"/>
              </a:rPr>
              <a:t>dishes</a:t>
            </a:r>
            <a:r>
              <a:rPr lang="es-ES_tradnl" dirty="0" smtClean="0">
                <a:solidFill>
                  <a:srgbClr val="00B0F0"/>
                </a:solidFill>
                <a:latin typeface="Comic Sans MS" pitchFamily="66" charset="0"/>
              </a:rPr>
              <a:t> ?</a:t>
            </a:r>
            <a:endParaRPr lang="es-ES_tradnl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33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726224" y="438312"/>
            <a:ext cx="63918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Affirmative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sentence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s-CO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structure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1"/>
          </p:nvPr>
        </p:nvSpPr>
        <p:spPr>
          <a:xfrm>
            <a:off x="674109" y="244543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Subject</a:t>
            </a:r>
            <a:endParaRPr dirty="0"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2588944" y="245582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Verb</a:t>
            </a:r>
            <a:endParaRPr dirty="0"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3"/>
          </p:nvPr>
        </p:nvSpPr>
        <p:spPr>
          <a:xfrm>
            <a:off x="4644238" y="248985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complement</a:t>
            </a:r>
            <a:endParaRPr dirty="0"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83" y="1493709"/>
            <a:ext cx="1012465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4" y="1526206"/>
            <a:ext cx="946589" cy="9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792" y="1465353"/>
            <a:ext cx="1012465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291189" y="17320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1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26004" y="17627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  <a:latin typeface="Pacifico" charset="0"/>
              </a:rPr>
              <a:t>2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081298" y="17320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Pacifico" charset="0"/>
              </a:rPr>
              <a:t>3</a:t>
            </a:r>
            <a:endParaRPr lang="es-CO" sz="2400" b="1" dirty="0">
              <a:solidFill>
                <a:schemeClr val="tx2"/>
              </a:solidFill>
              <a:latin typeface="Pacifico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300379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 smtClean="0">
                <a:latin typeface="Comic Sans MS" pitchFamily="66" charset="0"/>
              </a:rPr>
              <a:t>She</a:t>
            </a:r>
            <a:r>
              <a:rPr lang="es-CO" sz="1600" dirty="0" smtClean="0">
                <a:latin typeface="Comic Sans MS" pitchFamily="66" charset="0"/>
              </a:rPr>
              <a:t>                                 </a:t>
            </a:r>
            <a:r>
              <a:rPr lang="es-CO" sz="1600" dirty="0" err="1" smtClean="0">
                <a:latin typeface="Comic Sans MS" pitchFamily="66" charset="0"/>
              </a:rPr>
              <a:t>watches</a:t>
            </a:r>
            <a:r>
              <a:rPr lang="es-CO" sz="1600" dirty="0" smtClean="0">
                <a:latin typeface="Comic Sans MS" pitchFamily="66" charset="0"/>
              </a:rPr>
              <a:t>                                   Tv</a:t>
            </a: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smtClean="0">
                <a:latin typeface="Comic Sans MS" pitchFamily="66" charset="0"/>
              </a:rPr>
              <a:t>He                                    </a:t>
            </a:r>
            <a:r>
              <a:rPr lang="es-CO" sz="1600" dirty="0" err="1" smtClean="0">
                <a:latin typeface="Comic Sans MS" pitchFamily="66" charset="0"/>
              </a:rPr>
              <a:t>goes</a:t>
            </a:r>
            <a:r>
              <a:rPr lang="es-CO" sz="1600" dirty="0" smtClean="0">
                <a:latin typeface="Comic Sans MS" pitchFamily="66" charset="0"/>
              </a:rPr>
              <a:t>                               </a:t>
            </a:r>
            <a:r>
              <a:rPr lang="es-CO" sz="1600" dirty="0" err="1" smtClean="0">
                <a:latin typeface="Comic Sans MS" pitchFamily="66" charset="0"/>
              </a:rPr>
              <a:t>to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the</a:t>
            </a:r>
            <a:r>
              <a:rPr lang="es-CO" sz="1600" dirty="0" smtClean="0">
                <a:latin typeface="Comic Sans MS" pitchFamily="66" charset="0"/>
              </a:rPr>
              <a:t> </a:t>
            </a:r>
            <a:r>
              <a:rPr lang="es-CO" sz="1600" dirty="0" err="1" smtClean="0">
                <a:latin typeface="Comic Sans MS" pitchFamily="66" charset="0"/>
              </a:rPr>
              <a:t>park</a:t>
            </a:r>
            <a:endParaRPr lang="es-CO" sz="1600" dirty="0" smtClean="0">
              <a:latin typeface="Comic Sans MS" pitchFamily="66" charset="0"/>
            </a:endParaRPr>
          </a:p>
          <a:p>
            <a:endParaRPr lang="es-CO" sz="1600" dirty="0">
              <a:latin typeface="Comic Sans MS" pitchFamily="66" charset="0"/>
            </a:endParaRPr>
          </a:p>
          <a:p>
            <a:r>
              <a:rPr lang="es-CO" sz="1600" dirty="0" err="1" smtClean="0">
                <a:latin typeface="Comic Sans MS" pitchFamily="66" charset="0"/>
              </a:rPr>
              <a:t>It</a:t>
            </a:r>
            <a:r>
              <a:rPr lang="es-CO" sz="1600" dirty="0" smtClean="0">
                <a:latin typeface="Comic Sans MS" pitchFamily="66" charset="0"/>
              </a:rPr>
              <a:t> 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drinks</a:t>
            </a:r>
            <a:r>
              <a:rPr lang="es-CO" sz="1600" dirty="0" smtClean="0">
                <a:latin typeface="Comic Sans MS" pitchFamily="66" charset="0"/>
              </a:rPr>
              <a:t>                                     </a:t>
            </a:r>
            <a:r>
              <a:rPr lang="es-CO" sz="1600" dirty="0" err="1" smtClean="0">
                <a:latin typeface="Comic Sans MS" pitchFamily="66" charset="0"/>
              </a:rPr>
              <a:t>milk</a:t>
            </a:r>
            <a:endParaRPr lang="es-CO" sz="16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257</Words>
  <Application>Microsoft Office PowerPoint</Application>
  <PresentationFormat>Presentación en pantalla (16:9)</PresentationFormat>
  <Paragraphs>103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Pacifico</vt:lpstr>
      <vt:lpstr>MV Boli</vt:lpstr>
      <vt:lpstr>Calibri</vt:lpstr>
      <vt:lpstr>Quicksand</vt:lpstr>
      <vt:lpstr>Calibri Light</vt:lpstr>
      <vt:lpstr>Ink Free</vt:lpstr>
      <vt:lpstr>Comic Sans MS</vt:lpstr>
      <vt:lpstr>Papyrus</vt:lpstr>
      <vt:lpstr>Tema de Office</vt:lpstr>
      <vt:lpstr>Present simple</vt:lpstr>
      <vt:lpstr>Presentación de PowerPoint</vt:lpstr>
      <vt:lpstr>Spelling rules</vt:lpstr>
      <vt:lpstr>Spelling rules</vt:lpstr>
      <vt:lpstr>03</vt:lpstr>
      <vt:lpstr>Presentación de PowerPoint</vt:lpstr>
      <vt:lpstr>Presentación de PowerPoint</vt:lpstr>
      <vt:lpstr>Presentación de PowerPoint</vt:lpstr>
      <vt:lpstr>Affirmative sentence structure</vt:lpstr>
      <vt:lpstr>Negative sentence structure</vt:lpstr>
      <vt:lpstr> LET´S PRACTICE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KAREN DIAZ</dc:creator>
  <cp:lastModifiedBy>hp</cp:lastModifiedBy>
  <cp:revision>12</cp:revision>
  <dcterms:modified xsi:type="dcterms:W3CDTF">2021-03-19T02:17:29Z</dcterms:modified>
</cp:coreProperties>
</file>