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sldIdLst>
    <p:sldId id="256" r:id="rId2"/>
    <p:sldId id="258" r:id="rId3"/>
    <p:sldId id="259" r:id="rId4"/>
    <p:sldId id="257" r:id="rId5"/>
    <p:sldId id="264" r:id="rId6"/>
    <p:sldId id="260" r:id="rId7"/>
    <p:sldId id="261" r:id="rId8"/>
    <p:sldId id="267" r:id="rId9"/>
    <p:sldId id="268" r:id="rId10"/>
    <p:sldId id="269" r:id="rId11"/>
    <p:sldId id="270" r:id="rId12"/>
    <p:sldId id="263" r:id="rId13"/>
    <p:sldId id="262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3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09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54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9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1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9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3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7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0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4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C7F5-59AA-4080-80F1-8E626CE58C2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E5F69C-D011-44E1-A260-135FE2532B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flsheets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Conditional Zero</a:t>
            </a:r>
            <a:endParaRPr lang="en-GB" sz="88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300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97169" y="2969652"/>
            <a:ext cx="13286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If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6743" y="390337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m</a:t>
            </a:r>
            <a:r>
              <a:rPr lang="en-US" sz="4800" dirty="0">
                <a:solidFill>
                  <a:prstClr val="black"/>
                </a:solidFill>
              </a:rPr>
              <a:t>y mom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6138" y="3432218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t</a:t>
            </a:r>
            <a:r>
              <a:rPr lang="en-US" sz="4800" dirty="0">
                <a:solidFill>
                  <a:prstClr val="black"/>
                </a:solidFill>
              </a:rPr>
              <a:t>he plants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57900" y="3189666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doesn’t water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9000" y="4341252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die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05800" y="3426852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they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8300" y="5181021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3314" name="Picture 2" descr="Kết quả hình ảnh cho plant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21" y="142103"/>
            <a:ext cx="1356622" cy="25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ết quả hình ảnh cho no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05547"/>
            <a:ext cx="2029454" cy="20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0884"/>
            <a:ext cx="2362200" cy="2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97169" y="3185373"/>
            <a:ext cx="13286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If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4192" y="3354945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you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85027" y="4023573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mix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34150" y="2846756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purple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96198" y="3945225"/>
            <a:ext cx="36385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red and blue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92921" y="3189666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you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96792" y="5248138"/>
            <a:ext cx="8839200" cy="12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05800" y="4023573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get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6386" name="Picture 2" descr="Kết quả hình ảnh cho red and blue pa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2161505" y="635667"/>
            <a:ext cx="4123605" cy="28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ết quả hình ảnh cho purple 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79" y="445251"/>
            <a:ext cx="4124510" cy="28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3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474" y="2329933"/>
            <a:ext cx="9147056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ice / float / you / drop / it / in water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/ not / eat / you /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daughter / eat / too much chocolate / she /get /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lost / ask / for / help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05474" y="322609"/>
            <a:ext cx="1066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0" dirty="0" smtClean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Make a zero conditional sentence using the words.</a:t>
            </a:r>
            <a:br>
              <a:rPr lang="en-GB" sz="3200" b="1" i="0" dirty="0" smtClean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</a:br>
            <a:r>
              <a:rPr lang="en-GB" sz="3200" b="1" i="0" dirty="0" smtClean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For example: "water / boil / heat "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i="0" dirty="0" smtClean="0">
                <a:solidFill>
                  <a:srgbClr val="0070C0"/>
                </a:solidFill>
                <a:effectLst/>
                <a:latin typeface="Lucida Sans Unicode" panose="020B0602030504020204" pitchFamily="34" charset="0"/>
              </a:rPr>
              <a:t>Water boils if you heat it</a:t>
            </a:r>
            <a:r>
              <a:rPr lang="en-GB" sz="3200" b="1" i="0" dirty="0" smtClean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n-GB" sz="3200" b="1" i="0" dirty="0">
              <a:solidFill>
                <a:srgbClr val="000000"/>
              </a:solidFill>
              <a:effectLst/>
              <a:latin typeface="Lucida Sans Unicode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869" y="2991115"/>
            <a:ext cx="7408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0" dirty="0" smtClean="0">
                <a:solidFill>
                  <a:srgbClr val="0070C0"/>
                </a:solidFill>
                <a:effectLst/>
                <a:latin typeface="Lucida Sans Unicode" panose="020B0602030504020204" pitchFamily="34" charset="0"/>
              </a:rPr>
              <a:t>Ice floats if you drop it in water.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1367051" y="3944684"/>
            <a:ext cx="7408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0" dirty="0" smtClean="0">
                <a:solidFill>
                  <a:srgbClr val="0070C0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1463179" y="5841478"/>
            <a:ext cx="7408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0" dirty="0" smtClean="0">
                <a:solidFill>
                  <a:srgbClr val="0070C0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664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3183" y="1043189"/>
            <a:ext cx="126856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 </a:t>
            </a:r>
            <a:r>
              <a:rPr lang="en-GB" sz="2800" dirty="0" smtClean="0"/>
              <a:t>………………….. </a:t>
            </a:r>
            <a:r>
              <a:rPr lang="en-GB" sz="2800" dirty="0" smtClean="0"/>
              <a:t>(I / go) on a boat, I always feel sick.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teacher gets angry if …………………………. (we / not / work) hard.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It's easier to sleep if ………………………… (you / not / be) stressed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His mother gets annoyed if ………………………… (he / be) late.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If………………………………. (I / not / know) a word, I look in my dictionary.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They play football if …….……………………….. (they / not / have) any homework.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If you freeze water, ……………………………………. (it / turn) to ice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832833" y="156573"/>
            <a:ext cx="10629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Complete the zero conditional sentences with the verb in brackets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732" y="1749147"/>
            <a:ext cx="102741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/>
              <a:t>(I / wake up late / I / be late for work) ___ </a:t>
            </a:r>
          </a:p>
          <a:p>
            <a:pPr marL="342900" indent="-342900">
              <a:buAutoNum type="arabicPeriod"/>
            </a:pPr>
            <a:r>
              <a:rPr lang="en-GB" sz="3200" dirty="0" smtClean="0"/>
              <a:t> (my husband / cook / he / burn the food) ___ </a:t>
            </a:r>
          </a:p>
          <a:p>
            <a:pPr marL="342900" indent="-342900">
              <a:buAutoNum type="arabicPeriod"/>
            </a:pPr>
            <a:r>
              <a:rPr lang="en-GB" sz="3200" dirty="0" smtClean="0"/>
              <a:t>(Julie / not wear a hat / she / get sunstroke) __ </a:t>
            </a:r>
          </a:p>
          <a:p>
            <a:pPr marL="342900" indent="-342900">
              <a:buAutoNum type="arabicPeriod"/>
            </a:pPr>
            <a:r>
              <a:rPr lang="en-GB" sz="3200" dirty="0" smtClean="0"/>
              <a:t> (children / not eat well / they / not be healthy)__ </a:t>
            </a:r>
          </a:p>
          <a:p>
            <a:r>
              <a:rPr lang="en-GB" sz="2000" dirty="0" smtClean="0">
                <a:hlinkClick r:id="rId2"/>
              </a:rPr>
              <a:t>By </a:t>
            </a:r>
            <a:r>
              <a:rPr lang="en-GB" sz="2000" dirty="0" err="1" smtClean="0">
                <a:hlinkClick r:id="rId2"/>
              </a:rPr>
              <a:t>EFLSheets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5819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853" y="1751528"/>
            <a:ext cx="104576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/>
              <a:t>(you / mix water and electricity / you / get a shock) ___ </a:t>
            </a:r>
          </a:p>
          <a:p>
            <a:pPr marL="342900" indent="-342900">
              <a:buAutoNum type="arabicPeriod"/>
            </a:pPr>
            <a:r>
              <a:rPr lang="en-GB" sz="3200" dirty="0"/>
              <a:t>(people / eat / too many sweets / they / get fat)_____ </a:t>
            </a:r>
          </a:p>
          <a:p>
            <a:pPr marL="342900" indent="-342900">
              <a:buAutoNum type="arabicPeriod"/>
            </a:pPr>
            <a:r>
              <a:rPr lang="en-GB" sz="3200" dirty="0"/>
              <a:t>(you / smoke / you / get yellow fingers) _ </a:t>
            </a:r>
          </a:p>
          <a:p>
            <a:pPr marL="342900" indent="-342900">
              <a:buAutoNum type="arabicPeriod"/>
            </a:pPr>
            <a:r>
              <a:rPr lang="en-GB" sz="3200" dirty="0"/>
              <a:t>(children / play outside / they / not get overweight) </a:t>
            </a:r>
          </a:p>
        </p:txBody>
      </p:sp>
    </p:spTree>
    <p:extLst>
      <p:ext uri="{BB962C8B-B14F-4D97-AF65-F5344CB8AC3E}">
        <p14:creationId xmlns:p14="http://schemas.microsoft.com/office/powerpoint/2010/main" val="2071332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41" y="122606"/>
            <a:ext cx="5804767" cy="386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83" y="4430332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If</a:t>
            </a:r>
            <a:r>
              <a:rPr lang="en-GB" sz="3200" b="1" dirty="0" smtClean="0"/>
              <a:t> you heat water,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72497" y="4468969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i</a:t>
            </a:r>
            <a:r>
              <a:rPr lang="en-GB" sz="3200" b="1" dirty="0" smtClean="0">
                <a:solidFill>
                  <a:srgbClr val="00B050"/>
                </a:solidFill>
              </a:rPr>
              <a:t>t boils.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1" y="257578"/>
            <a:ext cx="5885107" cy="3928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487" y="6196385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Water boils </a:t>
            </a:r>
            <a:r>
              <a:rPr lang="en-GB" sz="3200" b="1" dirty="0" smtClean="0">
                <a:solidFill>
                  <a:srgbClr val="FF0000"/>
                </a:solidFill>
              </a:rPr>
              <a:t>if</a:t>
            </a:r>
            <a:r>
              <a:rPr lang="en-GB" sz="3200" b="1" dirty="0" smtClean="0">
                <a:solidFill>
                  <a:srgbClr val="0070C0"/>
                </a:solidFill>
              </a:rPr>
              <a:t> you heat it.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5653825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If</a:t>
            </a:r>
            <a:r>
              <a:rPr lang="en-GB" sz="3200" b="1" dirty="0" smtClean="0"/>
              <a:t> you hit glass, 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4693" y="5653825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i</a:t>
            </a:r>
            <a:r>
              <a:rPr lang="en-GB" sz="3200" b="1" dirty="0" smtClean="0">
                <a:solidFill>
                  <a:srgbClr val="00B050"/>
                </a:solidFill>
              </a:rPr>
              <a:t>t breaks.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107324"/>
            <a:ext cx="6492024" cy="4328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7" t="-2075"/>
          <a:stretch/>
        </p:blipFill>
        <p:spPr>
          <a:xfrm>
            <a:off x="0" y="107324"/>
            <a:ext cx="5193900" cy="4435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487" y="6196385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The glass breaks </a:t>
            </a:r>
            <a:r>
              <a:rPr lang="en-GB" sz="3200" b="1" dirty="0" smtClean="0">
                <a:solidFill>
                  <a:srgbClr val="FF0000"/>
                </a:solidFill>
              </a:rPr>
              <a:t>if</a:t>
            </a:r>
            <a:r>
              <a:rPr lang="en-GB" sz="3200" b="1" dirty="0" smtClean="0">
                <a:solidFill>
                  <a:srgbClr val="0070C0"/>
                </a:solidFill>
              </a:rPr>
              <a:t> you hit it.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4018208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If</a:t>
            </a:r>
            <a:r>
              <a:rPr lang="en-GB" sz="3200" b="1" dirty="0" smtClean="0"/>
              <a:t> you flip the switch, 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9245" y="4018208"/>
            <a:ext cx="5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t</a:t>
            </a:r>
            <a:r>
              <a:rPr lang="en-GB" sz="3200" b="1" dirty="0" smtClean="0">
                <a:solidFill>
                  <a:srgbClr val="00B050"/>
                </a:solidFill>
              </a:rPr>
              <a:t>he light switches on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02" y="192237"/>
            <a:ext cx="3460081" cy="5179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3564" y="0"/>
            <a:ext cx="5335720" cy="3260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104" y="6196385"/>
            <a:ext cx="86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The light switches on </a:t>
            </a:r>
            <a:r>
              <a:rPr lang="en-GB" sz="3200" b="1" dirty="0" smtClean="0">
                <a:solidFill>
                  <a:srgbClr val="FF0000"/>
                </a:solidFill>
              </a:rPr>
              <a:t>if</a:t>
            </a:r>
            <a:r>
              <a:rPr lang="en-GB" sz="3200" b="1" dirty="0" smtClean="0">
                <a:solidFill>
                  <a:srgbClr val="0070C0"/>
                </a:solidFill>
              </a:rPr>
              <a:t> you flip the switch.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682" y="1216061"/>
            <a:ext cx="14894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If people eat too much, they get fat.</a:t>
            </a:r>
          </a:p>
          <a:p>
            <a:r>
              <a:rPr lang="en-GB" sz="4400" dirty="0" smtClean="0"/>
              <a:t>If you touch a fire, you get burned.</a:t>
            </a:r>
          </a:p>
          <a:p>
            <a:r>
              <a:rPr lang="en-GB" sz="4400" dirty="0" smtClean="0"/>
              <a:t>People die if they don't eat.</a:t>
            </a:r>
          </a:p>
          <a:p>
            <a:r>
              <a:rPr lang="en-GB" sz="4400" dirty="0" smtClean="0"/>
              <a:t>Snakes bite if they are scared.</a:t>
            </a:r>
          </a:p>
          <a:p>
            <a:r>
              <a:rPr lang="en-GB" sz="4400" dirty="0" smtClean="0"/>
              <a:t>If babies are hungry, they cry.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31819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5" y="336499"/>
            <a:ext cx="73538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>
                <a:solidFill>
                  <a:srgbClr val="0070C0"/>
                </a:solidFill>
              </a:rPr>
              <a:t>If you hit glass, </a:t>
            </a:r>
            <a:r>
              <a:rPr lang="en-GB" sz="3200" b="1" smtClean="0">
                <a:solidFill>
                  <a:srgbClr val="FF0000"/>
                </a:solidFill>
              </a:rPr>
              <a:t>it breaks. </a:t>
            </a:r>
          </a:p>
          <a:p>
            <a:endParaRPr lang="en-GB" sz="3200" b="1" smtClean="0">
              <a:solidFill>
                <a:srgbClr val="0070C0"/>
              </a:solidFill>
            </a:endParaRPr>
          </a:p>
          <a:p>
            <a:endParaRPr lang="en-GB" sz="3200" b="1" smtClean="0">
              <a:solidFill>
                <a:srgbClr val="0070C0"/>
              </a:solidFill>
            </a:endParaRPr>
          </a:p>
          <a:p>
            <a:endParaRPr lang="en-GB" sz="3200" b="1" smtClean="0">
              <a:solidFill>
                <a:srgbClr val="0070C0"/>
              </a:solidFill>
            </a:endParaRPr>
          </a:p>
          <a:p>
            <a:endParaRPr lang="en-GB" sz="3200" b="1" smtClean="0">
              <a:solidFill>
                <a:srgbClr val="0070C0"/>
              </a:solidFill>
            </a:endParaRPr>
          </a:p>
          <a:p>
            <a:r>
              <a:rPr lang="en-GB" sz="3200" b="1" smtClean="0">
                <a:solidFill>
                  <a:srgbClr val="FF0000"/>
                </a:solidFill>
              </a:rPr>
              <a:t>Water boils </a:t>
            </a:r>
            <a:r>
              <a:rPr lang="en-GB" sz="3200" b="1" smtClean="0">
                <a:solidFill>
                  <a:srgbClr val="0070C0"/>
                </a:solidFill>
              </a:rPr>
              <a:t>if you heat it. </a:t>
            </a:r>
            <a:endParaRPr lang="en-GB" sz="3200" b="1" smtClean="0">
              <a:solidFill>
                <a:srgbClr val="FF0000"/>
              </a:solidFill>
            </a:endParaRPr>
          </a:p>
          <a:p>
            <a:endParaRPr lang="en-GB" sz="3200" b="1" smtClean="0">
              <a:solidFill>
                <a:srgbClr val="0070C0"/>
              </a:solidFill>
            </a:endParaRPr>
          </a:p>
          <a:p>
            <a:endParaRPr lang="en-GB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437881" y="862884"/>
            <a:ext cx="2665927" cy="137803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If clause</a:t>
            </a:r>
            <a:endParaRPr lang="en-GB" sz="32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3232594" y="862885"/>
            <a:ext cx="2034865" cy="1378039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Main clause</a:t>
            </a:r>
            <a:endParaRPr lang="en-GB" sz="3200" b="1" dirty="0"/>
          </a:p>
        </p:txBody>
      </p:sp>
      <p:sp>
        <p:nvSpPr>
          <p:cNvPr id="6" name="Up Arrow Callout 5"/>
          <p:cNvSpPr/>
          <p:nvPr/>
        </p:nvSpPr>
        <p:spPr>
          <a:xfrm>
            <a:off x="2569333" y="3243330"/>
            <a:ext cx="2665927" cy="137803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If clause</a:t>
            </a:r>
            <a:endParaRPr lang="en-GB" sz="3200" b="1" dirty="0"/>
          </a:p>
        </p:txBody>
      </p:sp>
      <p:sp>
        <p:nvSpPr>
          <p:cNvPr id="7" name="Up Arrow Callout 6"/>
          <p:cNvSpPr/>
          <p:nvPr/>
        </p:nvSpPr>
        <p:spPr>
          <a:xfrm>
            <a:off x="437881" y="3230451"/>
            <a:ext cx="2034865" cy="1378039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Main clause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39566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88718"/>
              </p:ext>
            </p:extLst>
          </p:nvPr>
        </p:nvGraphicFramePr>
        <p:xfrm>
          <a:off x="12876" y="3836344"/>
          <a:ext cx="104862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If clause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If</a:t>
                      </a:r>
                      <a:r>
                        <a:rPr lang="en-GB" sz="2800" baseline="0" dirty="0" smtClean="0"/>
                        <a:t> + Subject + verb in the present simple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clause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Subject + verb in the present simple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273" y="347719"/>
            <a:ext cx="73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If you heat water, </a:t>
            </a:r>
            <a:r>
              <a:rPr lang="en-GB" sz="3200" b="1" dirty="0" smtClean="0">
                <a:solidFill>
                  <a:srgbClr val="FF0000"/>
                </a:solidFill>
              </a:rPr>
              <a:t>it boils. 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798490" y="900662"/>
            <a:ext cx="1878165" cy="9009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If clause</a:t>
            </a:r>
            <a:endParaRPr lang="en-GB" sz="24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3168200" y="900662"/>
            <a:ext cx="1828803" cy="900988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Main clause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7572" y="-163971"/>
            <a:ext cx="735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Conditional Zero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682" y="2062205"/>
            <a:ext cx="73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Water boils </a:t>
            </a:r>
            <a:r>
              <a:rPr lang="en-GB" sz="3200" b="1" dirty="0" smtClean="0">
                <a:solidFill>
                  <a:srgbClr val="0070C0"/>
                </a:solidFill>
              </a:rPr>
              <a:t>if you heat it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02273" y="2646980"/>
            <a:ext cx="1828803" cy="900988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Main clause</a:t>
            </a:r>
            <a:endParaRPr lang="en-GB" sz="2400" b="1" dirty="0"/>
          </a:p>
        </p:txBody>
      </p:sp>
      <p:sp>
        <p:nvSpPr>
          <p:cNvPr id="11" name="Up Arrow Callout 10"/>
          <p:cNvSpPr/>
          <p:nvPr/>
        </p:nvSpPr>
        <p:spPr>
          <a:xfrm>
            <a:off x="2676655" y="2639790"/>
            <a:ext cx="1878165" cy="9009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If clause</a:t>
            </a:r>
            <a:endParaRPr lang="en-GB" sz="2400" b="1" dirty="0"/>
          </a:p>
        </p:txBody>
      </p:sp>
      <p:sp>
        <p:nvSpPr>
          <p:cNvPr id="12" name="Left Arrow Callout 11"/>
          <p:cNvSpPr/>
          <p:nvPr/>
        </p:nvSpPr>
        <p:spPr>
          <a:xfrm>
            <a:off x="5100034" y="1890155"/>
            <a:ext cx="4559121" cy="1513650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You can also start with the </a:t>
            </a:r>
            <a:r>
              <a:rPr lang="en-GB" sz="2400" b="1" dirty="0" smtClean="0">
                <a:solidFill>
                  <a:srgbClr val="FF0000"/>
                </a:solidFill>
              </a:rPr>
              <a:t>main clause </a:t>
            </a:r>
            <a:r>
              <a:rPr lang="en-GB" sz="2400" b="1" dirty="0" smtClean="0"/>
              <a:t>followed by the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if clause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sp>
        <p:nvSpPr>
          <p:cNvPr id="13" name="Horizontal Scroll 12"/>
          <p:cNvSpPr/>
          <p:nvPr/>
        </p:nvSpPr>
        <p:spPr>
          <a:xfrm>
            <a:off x="0" y="4688490"/>
            <a:ext cx="11655380" cy="232448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USE: </a:t>
            </a: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use conditional zero for: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/>
              <a:t>Things that always happen if something happens first.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/>
              <a:t>Instructions and advice: If you are sick, visit a doctor. If the door is closed, call me.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5539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see the red 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1858"/>
            <a:ext cx="1824037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 bwMode="auto">
          <a:xfrm>
            <a:off x="4724400" y="478667"/>
            <a:ext cx="5029200" cy="31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97169" y="3352800"/>
            <a:ext cx="13286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If 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62400" y="3930203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r</a:t>
            </a:r>
            <a:r>
              <a:rPr lang="en-US" sz="5400" dirty="0"/>
              <a:t>ed light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40717" y="441960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see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77000" y="350520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stop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3600" y="449580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drivers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05800" y="3983865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they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76400" y="5355465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7999" y="5409127"/>
            <a:ext cx="640509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657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03233" y="3030825"/>
            <a:ext cx="132867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If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4382" y="346978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in the sun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26064" y="3258991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y</a:t>
            </a:r>
            <a:r>
              <a:rPr lang="en-US" sz="5400" dirty="0">
                <a:solidFill>
                  <a:prstClr val="black"/>
                </a:solidFill>
              </a:rPr>
              <a:t>ou leave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54364" y="415558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butter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44864" y="3240746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melt</a:t>
            </a:r>
            <a:r>
              <a:rPr lang="en-US" sz="54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6780" y="3716625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</a:rPr>
              <a:t>it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7400" y="5257800"/>
            <a:ext cx="777954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79646">
                    <a:lumMod val="75000"/>
                  </a:srgbClr>
                </a:solidFill>
              </a:rPr>
              <a:t>.</a:t>
            </a:r>
            <a:endParaRPr lang="en-US" sz="32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4338" name="Picture 2" descr="Kết quả hình ảnh cho bu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64" y="149882"/>
            <a:ext cx="3090864" cy="30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89" y="1354426"/>
            <a:ext cx="3224212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ết quả hình ảnh cho the sun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81" y="37595"/>
            <a:ext cx="2627015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5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546</Words>
  <Application>Microsoft Office PowerPoint</Application>
  <PresentationFormat>Panorámica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Century Gothic</vt:lpstr>
      <vt:lpstr>Lucida Sans Unicode</vt:lpstr>
      <vt:lpstr>Times New Roman</vt:lpstr>
      <vt:lpstr>Wingdings</vt:lpstr>
      <vt:lpstr>Wingdings 3</vt:lpstr>
      <vt:lpstr>Espiral</vt:lpstr>
      <vt:lpstr>Conditional Zero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2018-06-13T13:36:18Z</dcterms:created>
  <dcterms:modified xsi:type="dcterms:W3CDTF">2021-02-13T04:06:33Z</dcterms:modified>
</cp:coreProperties>
</file>